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5" r:id="rId4"/>
    <p:sldId id="259" r:id="rId5"/>
    <p:sldId id="263" r:id="rId6"/>
    <p:sldId id="262" r:id="rId7"/>
    <p:sldId id="264" r:id="rId8"/>
    <p:sldId id="266" r:id="rId9"/>
    <p:sldId id="267" r:id="rId10"/>
    <p:sldId id="268" r:id="rId11"/>
    <p:sldId id="269" r:id="rId12"/>
    <p:sldId id="274" r:id="rId13"/>
    <p:sldId id="270" r:id="rId14"/>
    <p:sldId id="271" r:id="rId15"/>
    <p:sldId id="273" r:id="rId16"/>
    <p:sldId id="27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39"/>
    <p:restoredTop sz="94586"/>
  </p:normalViewPr>
  <p:slideViewPr>
    <p:cSldViewPr snapToGrid="0" snapToObjects="1">
      <p:cViewPr varScale="1">
        <p:scale>
          <a:sx n="110" d="100"/>
          <a:sy n="110" d="100"/>
        </p:scale>
        <p:origin x="1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526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715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148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853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526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252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14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462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57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688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120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280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 11"/>
          <p:cNvSpPr/>
          <p:nvPr/>
        </p:nvSpPr>
        <p:spPr>
          <a:xfrm>
            <a:off x="4696432" y="1097600"/>
            <a:ext cx="7495569" cy="5760400"/>
          </a:xfrm>
          <a:custGeom>
            <a:avLst/>
            <a:gdLst>
              <a:gd name="connsiteX0" fmla="*/ 4052585 w 7495569"/>
              <a:gd name="connsiteY0" fmla="*/ 0 h 5760400"/>
              <a:gd name="connsiteX1" fmla="*/ 7413052 w 7495569"/>
              <a:gd name="connsiteY1" fmla="*/ 1786746 h 5760400"/>
              <a:gd name="connsiteX2" fmla="*/ 7495569 w 7495569"/>
              <a:gd name="connsiteY2" fmla="*/ 1922573 h 5760400"/>
              <a:gd name="connsiteX3" fmla="*/ 7495569 w 7495569"/>
              <a:gd name="connsiteY3" fmla="*/ 5760400 h 5760400"/>
              <a:gd name="connsiteX4" fmla="*/ 381273 w 7495569"/>
              <a:gd name="connsiteY4" fmla="*/ 5760400 h 5760400"/>
              <a:gd name="connsiteX5" fmla="*/ 318473 w 7495569"/>
              <a:gd name="connsiteY5" fmla="*/ 5630034 h 5760400"/>
              <a:gd name="connsiteX6" fmla="*/ 0 w 7495569"/>
              <a:gd name="connsiteY6" fmla="*/ 4052585 h 5760400"/>
              <a:gd name="connsiteX7" fmla="*/ 4052585 w 7495569"/>
              <a:gd name="connsiteY7" fmla="*/ 0 h 576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5569" h="5760400">
                <a:moveTo>
                  <a:pt x="4052585" y="0"/>
                </a:moveTo>
                <a:cubicBezTo>
                  <a:pt x="5451448" y="0"/>
                  <a:pt x="6684773" y="708752"/>
                  <a:pt x="7413052" y="1786746"/>
                </a:cubicBezTo>
                <a:lnTo>
                  <a:pt x="7495569" y="1922573"/>
                </a:lnTo>
                <a:lnTo>
                  <a:pt x="7495569" y="5760400"/>
                </a:lnTo>
                <a:lnTo>
                  <a:pt x="381273" y="5760400"/>
                </a:lnTo>
                <a:lnTo>
                  <a:pt x="318473" y="5630034"/>
                </a:lnTo>
                <a:cubicBezTo>
                  <a:pt x="113401" y="5145190"/>
                  <a:pt x="0" y="4612131"/>
                  <a:pt x="0" y="4052585"/>
                </a:cubicBezTo>
                <a:cubicBezTo>
                  <a:pt x="0" y="1814404"/>
                  <a:pt x="1814404" y="0"/>
                  <a:pt x="4052585" y="0"/>
                </a:cubicBezTo>
                <a:close/>
              </a:path>
            </a:pathLst>
          </a:cu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1" y="0"/>
            <a:ext cx="11829889" cy="6022170"/>
          </a:xfrm>
          <a:custGeom>
            <a:avLst/>
            <a:gdLst>
              <a:gd name="connsiteX0" fmla="*/ 0 w 11829889"/>
              <a:gd name="connsiteY0" fmla="*/ 0 h 6022170"/>
              <a:gd name="connsiteX1" fmla="*/ 11829889 w 11829889"/>
              <a:gd name="connsiteY1" fmla="*/ 0 h 6022170"/>
              <a:gd name="connsiteX2" fmla="*/ 11638999 w 11829889"/>
              <a:gd name="connsiteY2" fmla="*/ 372708 h 6022170"/>
              <a:gd name="connsiteX3" fmla="*/ 2146897 w 11829889"/>
              <a:gd name="connsiteY3" fmla="*/ 6022170 h 6022170"/>
              <a:gd name="connsiteX4" fmla="*/ 502925 w 11829889"/>
              <a:gd name="connsiteY4" fmla="*/ 5897788 h 6022170"/>
              <a:gd name="connsiteX5" fmla="*/ 0 w 11829889"/>
              <a:gd name="connsiteY5" fmla="*/ 5807975 h 6022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29889" h="6022170">
                <a:moveTo>
                  <a:pt x="0" y="0"/>
                </a:moveTo>
                <a:lnTo>
                  <a:pt x="11829889" y="0"/>
                </a:lnTo>
                <a:lnTo>
                  <a:pt x="11638999" y="372708"/>
                </a:lnTo>
                <a:cubicBezTo>
                  <a:pt x="9810981" y="3737782"/>
                  <a:pt x="6245713" y="6022170"/>
                  <a:pt x="2146897" y="6022170"/>
                </a:cubicBezTo>
                <a:cubicBezTo>
                  <a:pt x="1587968" y="6022170"/>
                  <a:pt x="1038959" y="5979692"/>
                  <a:pt x="502925" y="5897788"/>
                </a:cubicBezTo>
                <a:lnTo>
                  <a:pt x="0" y="5807975"/>
                </a:lnTo>
                <a:close/>
              </a:path>
            </a:pathLst>
          </a:cu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743739" y="3273601"/>
            <a:ext cx="32089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Web</a:t>
            </a:r>
            <a:r>
              <a:rPr lang="zh-CN" altLang="en-US" sz="28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 </a:t>
            </a:r>
            <a:r>
              <a:rPr lang="en-US" altLang="zh-CN" sz="28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Design</a:t>
            </a:r>
            <a:r>
              <a:rPr lang="zh-CN" altLang="en-US" sz="28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 </a:t>
            </a:r>
            <a:r>
              <a:rPr lang="en-US" altLang="zh-CN" sz="28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Project</a:t>
            </a:r>
            <a:endParaRPr lang="zh-CN" altLang="en-US" sz="2800" b="1" dirty="0">
              <a:solidFill>
                <a:schemeClr val="bg1"/>
              </a:solidFill>
              <a:latin typeface="Gotham Rounded Medium" panose="02000000000000000000" pitchFamily="50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71550" y="4348475"/>
            <a:ext cx="2267352" cy="120032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rgbClr val="48A2A0"/>
                </a:solidFill>
              </a:rPr>
              <a:t>Report: 	</a:t>
            </a:r>
            <a:r>
              <a:rPr lang="en-US" altLang="zh-CN" dirty="0" err="1" smtClean="0">
                <a:solidFill>
                  <a:srgbClr val="48A2A0"/>
                </a:solidFill>
              </a:rPr>
              <a:t>Fangning</a:t>
            </a:r>
            <a:r>
              <a:rPr lang="zh-CN" altLang="en-US" dirty="0" smtClean="0">
                <a:solidFill>
                  <a:srgbClr val="48A2A0"/>
                </a:solidFill>
              </a:rPr>
              <a:t> </a:t>
            </a:r>
            <a:r>
              <a:rPr lang="en-US" altLang="zh-CN" dirty="0" smtClean="0">
                <a:solidFill>
                  <a:srgbClr val="48A2A0"/>
                </a:solidFill>
              </a:rPr>
              <a:t>He</a:t>
            </a:r>
          </a:p>
          <a:p>
            <a:r>
              <a:rPr lang="en-US" altLang="zh-CN" dirty="0">
                <a:solidFill>
                  <a:srgbClr val="48A2A0"/>
                </a:solidFill>
              </a:rPr>
              <a:t>	</a:t>
            </a:r>
            <a:r>
              <a:rPr lang="en-US" altLang="zh-CN" dirty="0" err="1" smtClean="0">
                <a:solidFill>
                  <a:srgbClr val="48A2A0"/>
                </a:solidFill>
              </a:rPr>
              <a:t>Fei</a:t>
            </a:r>
            <a:r>
              <a:rPr lang="zh-CN" altLang="en-US" dirty="0" smtClean="0">
                <a:solidFill>
                  <a:srgbClr val="48A2A0"/>
                </a:solidFill>
              </a:rPr>
              <a:t> </a:t>
            </a:r>
            <a:r>
              <a:rPr lang="en-US" altLang="zh-CN" dirty="0" smtClean="0">
                <a:solidFill>
                  <a:srgbClr val="48A2A0"/>
                </a:solidFill>
              </a:rPr>
              <a:t>Li</a:t>
            </a:r>
          </a:p>
          <a:p>
            <a:r>
              <a:rPr lang="en-US" altLang="zh-CN" dirty="0">
                <a:solidFill>
                  <a:srgbClr val="48A2A0"/>
                </a:solidFill>
              </a:rPr>
              <a:t>	</a:t>
            </a:r>
            <a:r>
              <a:rPr lang="en-US" altLang="zh-CN" dirty="0" smtClean="0">
                <a:solidFill>
                  <a:srgbClr val="48A2A0"/>
                </a:solidFill>
              </a:rPr>
              <a:t>Yunlu</a:t>
            </a:r>
            <a:r>
              <a:rPr lang="zh-CN" altLang="en-US" dirty="0" smtClean="0">
                <a:solidFill>
                  <a:srgbClr val="48A2A0"/>
                </a:solidFill>
              </a:rPr>
              <a:t> </a:t>
            </a:r>
            <a:r>
              <a:rPr lang="en-US" altLang="zh-CN" dirty="0" smtClean="0">
                <a:solidFill>
                  <a:srgbClr val="48A2A0"/>
                </a:solidFill>
              </a:rPr>
              <a:t>Zhou</a:t>
            </a:r>
          </a:p>
          <a:p>
            <a:r>
              <a:rPr lang="en-US" altLang="zh-CN" dirty="0">
                <a:solidFill>
                  <a:srgbClr val="48A2A0"/>
                </a:solidFill>
              </a:rPr>
              <a:t>	</a:t>
            </a:r>
            <a:r>
              <a:rPr lang="en-US" altLang="zh-CN" dirty="0" err="1" smtClean="0">
                <a:solidFill>
                  <a:srgbClr val="48A2A0"/>
                </a:solidFill>
              </a:rPr>
              <a:t>Zhiyi</a:t>
            </a:r>
            <a:r>
              <a:rPr lang="zh-CN" altLang="en-US" dirty="0" smtClean="0">
                <a:solidFill>
                  <a:srgbClr val="48A2A0"/>
                </a:solidFill>
              </a:rPr>
              <a:t> </a:t>
            </a:r>
            <a:r>
              <a:rPr lang="en-US" altLang="zh-CN" dirty="0" smtClean="0">
                <a:solidFill>
                  <a:srgbClr val="48A2A0"/>
                </a:solidFill>
              </a:rPr>
              <a:t>Wang</a:t>
            </a:r>
            <a:endParaRPr lang="zh-CN" altLang="en-US" dirty="0">
              <a:solidFill>
                <a:srgbClr val="48A2A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37021" y="2330659"/>
            <a:ext cx="513627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4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Find</a:t>
            </a:r>
            <a:r>
              <a:rPr lang="zh-CN" altLang="en-US" sz="54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 </a:t>
            </a:r>
            <a:r>
              <a:rPr lang="en-US" altLang="zh-CN" sz="54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Your</a:t>
            </a:r>
            <a:r>
              <a:rPr lang="zh-CN" altLang="en-US" sz="54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 </a:t>
            </a:r>
            <a:r>
              <a:rPr lang="en-US" altLang="zh-CN" sz="54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Circle</a:t>
            </a:r>
            <a:endParaRPr lang="zh-CN" altLang="en-US" sz="5400" dirty="0"/>
          </a:p>
        </p:txBody>
      </p:sp>
      <p:sp>
        <p:nvSpPr>
          <p:cNvPr id="13" name="文本框 12"/>
          <p:cNvSpPr txBox="1"/>
          <p:nvPr/>
        </p:nvSpPr>
        <p:spPr>
          <a:xfrm>
            <a:off x="763284" y="3746967"/>
            <a:ext cx="6034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A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zh-CN" altLang="en-US" sz="1200" dirty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user-friendly</a:t>
            </a:r>
            <a:r>
              <a:rPr lang="zh-CN" altLang="en-US" sz="1200" dirty="0" smtClean="0">
                <a:solidFill>
                  <a:schemeClr val="bg1"/>
                </a:solidFill>
              </a:rPr>
              <a:t>  </a:t>
            </a:r>
            <a:r>
              <a:rPr lang="en-US" altLang="zh-CN" sz="1200" dirty="0" smtClean="0">
                <a:solidFill>
                  <a:schemeClr val="bg1"/>
                </a:solidFill>
              </a:rPr>
              <a:t>and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interactive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social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networking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website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797830" y="4348475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4279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3535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User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page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5108" y="2074985"/>
            <a:ext cx="29307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Delete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post</a:t>
            </a:r>
            <a:endParaRPr lang="en-US" dirty="0" smtClean="0"/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Look</a:t>
            </a:r>
            <a:r>
              <a:rPr lang="zh-CN" altLang="en-US" dirty="0" smtClean="0"/>
              <a:t> </a:t>
            </a:r>
            <a:r>
              <a:rPr lang="en-US" altLang="zh-CN" dirty="0" smtClean="0"/>
              <a:t>up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View</a:t>
            </a:r>
            <a:r>
              <a:rPr lang="zh-CN" altLang="en-US" dirty="0" smtClean="0"/>
              <a:t> </a:t>
            </a:r>
            <a:r>
              <a:rPr lang="en-US" altLang="zh-CN" dirty="0" smtClean="0"/>
              <a:t>recently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comments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5877" y="1259253"/>
            <a:ext cx="8134350" cy="457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97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5394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Friend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page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16524" y="2180585"/>
            <a:ext cx="33293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or</a:t>
            </a:r>
            <a:r>
              <a:rPr lang="zh-CN" altLang="en-US" dirty="0" smtClean="0"/>
              <a:t> </a:t>
            </a:r>
            <a:r>
              <a:rPr lang="en-US" altLang="zh-CN" dirty="0" smtClean="0"/>
              <a:t>Delete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Send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request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others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377" y="994076"/>
            <a:ext cx="7927831" cy="4773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555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8377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Friend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request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4235" y="2309539"/>
            <a:ext cx="33293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View request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Add friend or delete request</a:t>
            </a:r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585" y="1106722"/>
            <a:ext cx="7502769" cy="532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654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4249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Photo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wall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5108" y="2074985"/>
            <a:ext cx="293076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/>
              <a:t>P</a:t>
            </a:r>
            <a:r>
              <a:rPr lang="en-US" altLang="zh-CN" dirty="0" smtClean="0"/>
              <a:t>interest-like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layout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Upload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Focus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Delete</a:t>
            </a:r>
            <a:r>
              <a:rPr lang="zh-CN" altLang="en-US" dirty="0" smtClean="0"/>
              <a:t> </a:t>
            </a:r>
            <a:r>
              <a:rPr lang="en-US" altLang="zh-CN" dirty="0" smtClean="0"/>
              <a:t>your</a:t>
            </a:r>
            <a:r>
              <a:rPr lang="zh-CN" altLang="en-US" dirty="0" smtClean="0"/>
              <a:t> </a:t>
            </a:r>
            <a:r>
              <a:rPr lang="en-US" altLang="zh-CN" dirty="0" smtClean="0"/>
              <a:t>own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endParaRPr lang="en-US" dirty="0" smtClean="0"/>
          </a:p>
        </p:txBody>
      </p:sp>
      <p:pic>
        <p:nvPicPr>
          <p:cNvPr id="7" name="Picture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7231" y="1312985"/>
            <a:ext cx="7772400" cy="4841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414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42904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Photo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wall,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like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list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4236" y="2074985"/>
            <a:ext cx="3211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like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Delete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photos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like</a:t>
            </a:r>
            <a:r>
              <a:rPr lang="zh-CN" altLang="en-US" dirty="0" smtClean="0"/>
              <a:t> </a:t>
            </a:r>
            <a:r>
              <a:rPr lang="en-US" altLang="zh-CN" dirty="0" smtClean="0"/>
              <a:t>list</a:t>
            </a:r>
          </a:p>
        </p:txBody>
      </p:sp>
      <p:pic>
        <p:nvPicPr>
          <p:cNvPr id="8" name="Picture 7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724" y="1371601"/>
            <a:ext cx="8112368" cy="4829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904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00306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Search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4236" y="2074985"/>
            <a:ext cx="3211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Search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Redirect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page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293" y="1240430"/>
            <a:ext cx="7661948" cy="5062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088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2491528" y="-738588"/>
            <a:ext cx="15415098" cy="15415098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-1420238" y="-2632954"/>
            <a:ext cx="7846979" cy="7846979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271846" y="4032738"/>
            <a:ext cx="4737850" cy="935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DEMO</a:t>
            </a:r>
            <a:endParaRPr lang="zh-CN" altLang="en-US" sz="5400" dirty="0">
              <a:solidFill>
                <a:schemeClr val="bg1"/>
              </a:solidFill>
              <a:latin typeface="Gotham Rounded Medium" panose="02000000000000000000" pitchFamily="50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7637748" y="4919912"/>
            <a:ext cx="4143944" cy="2168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022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/>
          <p:cNvSpPr/>
          <p:nvPr/>
        </p:nvSpPr>
        <p:spPr>
          <a:xfrm>
            <a:off x="4758074" y="753893"/>
            <a:ext cx="713428" cy="713428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2910172" y="4148747"/>
            <a:ext cx="191910" cy="191910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2216279" y="3422965"/>
            <a:ext cx="952500" cy="95250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318018" y="3514494"/>
            <a:ext cx="7713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 smtClean="0">
                <a:solidFill>
                  <a:schemeClr val="bg1"/>
                </a:solidFill>
              </a:rPr>
              <a:t>01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150615" y="4466994"/>
            <a:ext cx="1002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latin typeface="+mj-lt"/>
              </a:rPr>
              <a:t>Part one</a:t>
            </a:r>
            <a:endParaRPr lang="zh-CN" altLang="en-US" dirty="0">
              <a:latin typeface="+mj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43662" y="4806004"/>
            <a:ext cx="20161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/>
              <a:t>Web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Site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Overview</a:t>
            </a:r>
            <a:endParaRPr lang="zh-CN" altLang="en-US" sz="1200" dirty="0"/>
          </a:p>
        </p:txBody>
      </p:sp>
      <p:sp>
        <p:nvSpPr>
          <p:cNvPr id="11" name="文本框 10"/>
          <p:cNvSpPr txBox="1"/>
          <p:nvPr/>
        </p:nvSpPr>
        <p:spPr>
          <a:xfrm>
            <a:off x="4514925" y="4448259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latin typeface="+mj-lt"/>
              </a:rPr>
              <a:t>Part two</a:t>
            </a:r>
            <a:endParaRPr lang="zh-CN" altLang="en-US" dirty="0">
              <a:latin typeface="+mj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964126" y="4802212"/>
            <a:ext cx="20161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/>
              <a:t>Deploy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736060" y="4462276"/>
            <a:ext cx="1135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latin typeface="+mj-lt"/>
              </a:rPr>
              <a:t>Part three</a:t>
            </a:r>
            <a:endParaRPr lang="zh-CN" altLang="en-US" dirty="0">
              <a:latin typeface="+mj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314768" y="4779688"/>
            <a:ext cx="20161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/>
              <a:t>Web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Site</a:t>
            </a:r>
            <a:r>
              <a:rPr lang="zh-CN" altLang="en-US" sz="1200" dirty="0" smtClean="0"/>
              <a:t> </a:t>
            </a:r>
            <a:r>
              <a:rPr lang="en-US" altLang="zh-CN" sz="1200" smtClean="0"/>
              <a:t>Preview</a:t>
            </a:r>
            <a:endParaRPr lang="zh-CN" altLang="en-US" sz="1200" dirty="0"/>
          </a:p>
        </p:txBody>
      </p:sp>
      <p:sp>
        <p:nvSpPr>
          <p:cNvPr id="21" name="文本框 20"/>
          <p:cNvSpPr txBox="1"/>
          <p:nvPr/>
        </p:nvSpPr>
        <p:spPr>
          <a:xfrm>
            <a:off x="9055229" y="4487361"/>
            <a:ext cx="1026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latin typeface="+mj-lt"/>
              </a:rPr>
              <a:t>Part four</a:t>
            </a:r>
            <a:endParaRPr lang="zh-CN" altLang="en-US" dirty="0">
              <a:latin typeface="+mj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560298" y="4802213"/>
            <a:ext cx="20161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/>
              <a:t>Web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Site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Demo</a:t>
            </a:r>
            <a:endParaRPr lang="zh-CN" altLang="en-US" sz="1200" dirty="0"/>
          </a:p>
        </p:txBody>
      </p:sp>
      <p:sp>
        <p:nvSpPr>
          <p:cNvPr id="23" name="椭圆 22"/>
          <p:cNvSpPr/>
          <p:nvPr/>
        </p:nvSpPr>
        <p:spPr>
          <a:xfrm>
            <a:off x="4869180" y="686969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MH_Others_1"/>
          <p:cNvSpPr txBox="1"/>
          <p:nvPr>
            <p:custDataLst>
              <p:tags r:id="rId1"/>
            </p:custDataLst>
          </p:nvPr>
        </p:nvSpPr>
        <p:spPr>
          <a:xfrm>
            <a:off x="4160902" y="1467321"/>
            <a:ext cx="3955467" cy="84793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Contents</a:t>
            </a:r>
            <a:endParaRPr lang="zh-CN" altLang="en-US" sz="4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495929" y="3441700"/>
            <a:ext cx="952500" cy="952500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586496" y="3533229"/>
            <a:ext cx="7713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 smtClean="0">
                <a:solidFill>
                  <a:schemeClr val="bg1"/>
                </a:solidFill>
              </a:rPr>
              <a:t>02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5203969" y="4148747"/>
            <a:ext cx="191910" cy="19191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6775579" y="3441700"/>
            <a:ext cx="952500" cy="95250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6837323" y="3533229"/>
            <a:ext cx="7713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 smtClean="0">
                <a:solidFill>
                  <a:schemeClr val="bg1"/>
                </a:solidFill>
              </a:rPr>
              <a:t>03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7516801" y="4148747"/>
            <a:ext cx="191910" cy="191910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055229" y="3416616"/>
            <a:ext cx="952500" cy="952500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9145796" y="3508145"/>
            <a:ext cx="7713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 smtClean="0">
                <a:solidFill>
                  <a:schemeClr val="bg1"/>
                </a:solidFill>
              </a:rPr>
              <a:t>04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9770535" y="4148747"/>
            <a:ext cx="191910" cy="19191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902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970536" y="2069306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559967" y="2069306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70536" y="3996700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559967" y="3996700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45203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Site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Overview </a:t>
            </a:r>
            <a:r>
              <a:rPr lang="en-US" altLang="zh-CN" sz="2000" b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 Workflow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1" name="Picture 10" descr="C:\Users\Alex\AppData\Local\Microsoft\Windows\INetCacheContent.Word\Untitled Diagram for final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820" y="1920825"/>
            <a:ext cx="9404387" cy="38352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2790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970536" y="2069306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559967" y="2069306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70536" y="3996700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559967" y="3996700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39535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Site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Overview - Structure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100" y="1346200"/>
            <a:ext cx="8051800" cy="416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437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811369" y="1899633"/>
            <a:ext cx="5067837" cy="1506829"/>
          </a:xfrm>
          <a:prstGeom prst="rect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811369" y="3774604"/>
            <a:ext cx="5067837" cy="1506829"/>
          </a:xfrm>
          <a:prstGeom prst="rect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6304209" y="3774604"/>
            <a:ext cx="5067837" cy="1506829"/>
          </a:xfrm>
          <a:prstGeom prst="rect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304209" y="1899633"/>
            <a:ext cx="5067837" cy="1506829"/>
          </a:xfrm>
          <a:prstGeom prst="rect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970536" y="2516724"/>
            <a:ext cx="4470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Apache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Tomcat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70536" y="2069306"/>
            <a:ext cx="8704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</a:rPr>
              <a:t>Server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602733" y="2532458"/>
            <a:ext cx="44707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Language: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HTML5,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CSS3,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JavaScript</a:t>
            </a:r>
          </a:p>
          <a:p>
            <a:r>
              <a:rPr lang="en-US" altLang="zh-CN" sz="1200" dirty="0" smtClean="0">
                <a:solidFill>
                  <a:schemeClr val="bg1"/>
                </a:solidFill>
              </a:rPr>
              <a:t>Library: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JQuery3</a:t>
            </a:r>
          </a:p>
          <a:p>
            <a:r>
              <a:rPr lang="en-US" altLang="zh-CN" sz="1200" dirty="0" smtClean="0">
                <a:solidFill>
                  <a:schemeClr val="bg1"/>
                </a:solidFill>
              </a:rPr>
              <a:t>Framework: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Bootstrap3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559967" y="2069306"/>
            <a:ext cx="12100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</a:rPr>
              <a:t>Front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End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70536" y="4457637"/>
            <a:ext cx="44707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Database: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>
                <a:solidFill>
                  <a:schemeClr val="bg1"/>
                </a:solidFill>
              </a:rPr>
              <a:t>M</a:t>
            </a:r>
            <a:r>
              <a:rPr lang="en-US" altLang="zh-CN" sz="1200" dirty="0" smtClean="0">
                <a:solidFill>
                  <a:schemeClr val="bg1"/>
                </a:solidFill>
              </a:rPr>
              <a:t>ySQL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(AWS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RDS)</a:t>
            </a:r>
          </a:p>
          <a:p>
            <a:r>
              <a:rPr lang="en-US" altLang="zh-CN" sz="1200" dirty="0" smtClean="0">
                <a:solidFill>
                  <a:schemeClr val="bg1"/>
                </a:solidFill>
              </a:rPr>
              <a:t>Storage: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AWS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S3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70536" y="3996700"/>
            <a:ext cx="250536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</a:rPr>
              <a:t>Database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and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Storage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559967" y="4444118"/>
            <a:ext cx="4470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PHP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559967" y="3996700"/>
            <a:ext cx="108504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</a:rPr>
              <a:t>Backend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22103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Site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Overview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8807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1348033" y="3893270"/>
            <a:ext cx="9521072" cy="0"/>
          </a:xfrm>
          <a:prstGeom prst="line">
            <a:avLst/>
          </a:prstGeom>
          <a:noFill/>
          <a:ln w="12700">
            <a:solidFill>
              <a:srgbClr val="48A2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椭圆 2"/>
          <p:cNvSpPr/>
          <p:nvPr/>
        </p:nvSpPr>
        <p:spPr>
          <a:xfrm>
            <a:off x="1253765" y="3799002"/>
            <a:ext cx="188536" cy="188536"/>
          </a:xfrm>
          <a:prstGeom prst="ellipse">
            <a:avLst/>
          </a:prstGeom>
          <a:solidFill>
            <a:srgbClr val="48A2A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 flipV="1">
            <a:off x="4405976" y="3815457"/>
            <a:ext cx="173883" cy="150608"/>
          </a:xfrm>
          <a:prstGeom prst="ellipse">
            <a:avLst/>
          </a:prstGeom>
          <a:solidFill>
            <a:srgbClr val="48A2A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7181252" y="3800253"/>
            <a:ext cx="188536" cy="188536"/>
          </a:xfrm>
          <a:prstGeom prst="ellipse">
            <a:avLst/>
          </a:prstGeom>
          <a:solidFill>
            <a:srgbClr val="48A2A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>
            <a:stCxn id="3" idx="0"/>
          </p:cNvCxnSpPr>
          <p:nvPr/>
        </p:nvCxnSpPr>
        <p:spPr>
          <a:xfrm flipV="1">
            <a:off x="1348033" y="2336162"/>
            <a:ext cx="0" cy="1462840"/>
          </a:xfrm>
          <a:prstGeom prst="line">
            <a:avLst/>
          </a:prstGeom>
          <a:noFill/>
          <a:ln w="127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直接连接符 10"/>
          <p:cNvCxnSpPr/>
          <p:nvPr/>
        </p:nvCxnSpPr>
        <p:spPr>
          <a:xfrm flipH="1" flipV="1">
            <a:off x="7262002" y="2397402"/>
            <a:ext cx="1" cy="1493359"/>
          </a:xfrm>
          <a:prstGeom prst="line">
            <a:avLst/>
          </a:prstGeom>
          <a:noFill/>
          <a:ln w="127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" name="直接连接符 13"/>
          <p:cNvCxnSpPr/>
          <p:nvPr/>
        </p:nvCxnSpPr>
        <p:spPr>
          <a:xfrm flipH="1" flipV="1">
            <a:off x="4492917" y="3966065"/>
            <a:ext cx="6191" cy="1345362"/>
          </a:xfrm>
          <a:prstGeom prst="line">
            <a:avLst/>
          </a:prstGeom>
          <a:noFill/>
          <a:ln w="127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" name="矩形 14"/>
          <p:cNvSpPr/>
          <p:nvPr/>
        </p:nvSpPr>
        <p:spPr>
          <a:xfrm>
            <a:off x="1453867" y="2087893"/>
            <a:ext cx="25718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solidFill>
                  <a:srgbClr val="48A2A0"/>
                </a:solidFill>
                <a:effectLst/>
                <a:ea typeface="Calibri" panose="020F0502020204030204" pitchFamily="34" charset="0"/>
              </a:rPr>
              <a:t>AWS</a:t>
            </a:r>
            <a:r>
              <a:rPr lang="zh-CN" altLang="en-US" sz="2400" dirty="0" smtClean="0">
                <a:solidFill>
                  <a:srgbClr val="48A2A0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altLang="zh-CN" sz="2400" dirty="0" smtClean="0">
                <a:solidFill>
                  <a:srgbClr val="48A2A0"/>
                </a:solidFill>
                <a:ea typeface="Calibri" panose="020F0502020204030204" pitchFamily="34" charset="0"/>
              </a:rPr>
              <a:t>RDS</a:t>
            </a:r>
            <a:endParaRPr lang="en-US" altLang="zh-CN" sz="2400" dirty="0">
              <a:solidFill>
                <a:srgbClr val="48A2A0"/>
              </a:solidFill>
              <a:effectLst/>
              <a:ea typeface="Calibri" panose="020F050202020403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453867" y="2599640"/>
            <a:ext cx="27618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Easy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configure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manage.</a:t>
            </a:r>
          </a:p>
          <a:p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more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convenient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efficient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way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team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work.</a:t>
            </a:r>
            <a:endParaRPr lang="en-US" dirty="0"/>
          </a:p>
        </p:txBody>
      </p:sp>
      <p:sp>
        <p:nvSpPr>
          <p:cNvPr id="19" name="矩形 18"/>
          <p:cNvSpPr/>
          <p:nvPr/>
        </p:nvSpPr>
        <p:spPr>
          <a:xfrm>
            <a:off x="7452008" y="2336162"/>
            <a:ext cx="223188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solidFill>
                  <a:srgbClr val="48A2A0"/>
                </a:solidFill>
                <a:effectLst/>
                <a:ea typeface="Calibri" panose="020F0502020204030204" pitchFamily="34" charset="0"/>
              </a:rPr>
              <a:t>Elastic</a:t>
            </a:r>
            <a:r>
              <a:rPr lang="zh-CN" altLang="en-US" sz="2400" dirty="0" smtClean="0">
                <a:solidFill>
                  <a:srgbClr val="48A2A0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altLang="zh-CN" sz="2400" dirty="0" smtClean="0">
                <a:solidFill>
                  <a:srgbClr val="48A2A0"/>
                </a:solidFill>
                <a:effectLst/>
                <a:ea typeface="Calibri" panose="020F0502020204030204" pitchFamily="34" charset="0"/>
              </a:rPr>
              <a:t>Beanstalk</a:t>
            </a:r>
            <a:endParaRPr lang="en-US" altLang="zh-CN" sz="2400" dirty="0">
              <a:solidFill>
                <a:srgbClr val="48A2A0"/>
              </a:solidFill>
              <a:effectLst/>
              <a:ea typeface="Calibri" panose="020F0502020204030204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452008" y="2875640"/>
            <a:ext cx="25950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application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Deployment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658306" y="4018843"/>
            <a:ext cx="23839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solidFill>
                  <a:srgbClr val="48A2A0"/>
                </a:solidFill>
                <a:ea typeface="Calibri" panose="020F0502020204030204" pitchFamily="34" charset="0"/>
              </a:rPr>
              <a:t>AWS</a:t>
            </a:r>
            <a:r>
              <a:rPr lang="zh-CN" altLang="en-US" sz="2400" dirty="0" smtClean="0">
                <a:solidFill>
                  <a:srgbClr val="48A2A0"/>
                </a:solidFill>
                <a:ea typeface="Calibri" panose="020F0502020204030204" pitchFamily="34" charset="0"/>
              </a:rPr>
              <a:t> </a:t>
            </a:r>
            <a:r>
              <a:rPr lang="en-US" altLang="zh-CN" sz="2400" dirty="0" smtClean="0">
                <a:solidFill>
                  <a:srgbClr val="48A2A0"/>
                </a:solidFill>
                <a:ea typeface="Calibri" panose="020F0502020204030204" pitchFamily="34" charset="0"/>
              </a:rPr>
              <a:t>S3</a:t>
            </a:r>
            <a:endParaRPr lang="en-US" altLang="zh-CN" sz="2400" dirty="0">
              <a:solidFill>
                <a:srgbClr val="48A2A0"/>
              </a:solidFill>
              <a:effectLst/>
              <a:ea typeface="Calibri" panose="020F0502020204030204" pitchFamily="3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658306" y="4480508"/>
            <a:ext cx="304350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a </a:t>
            </a:r>
            <a:r>
              <a:rPr lang="en-US" altLang="zh-CN" dirty="0" smtClean="0"/>
              <a:t>storage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service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store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retrieve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</a:p>
          <a:p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more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reasonable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strategy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store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users’</a:t>
            </a:r>
            <a:r>
              <a:rPr lang="zh-CN" altLang="en-US" dirty="0" smtClean="0"/>
              <a:t> </a:t>
            </a:r>
            <a:r>
              <a:rPr lang="en-US" altLang="zh-CN" smtClean="0"/>
              <a:t>photos</a:t>
            </a:r>
            <a:endParaRPr lang="en-US" altLang="zh-CN" dirty="0" smtClean="0"/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1344023" y="448348"/>
            <a:ext cx="93519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Deploy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590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93519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Deploy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58191" y="2030678"/>
            <a:ext cx="747125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dirty="0" smtClean="0"/>
              <a:t>Access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Key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dirty="0" smtClean="0"/>
              <a:t>Operating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System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dirty="0" smtClean="0"/>
              <a:t>SSL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certification</a:t>
            </a:r>
            <a:endParaRPr lang="en-US" altLang="zh-CN" sz="2800" dirty="0" smtClean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dirty="0" smtClean="0"/>
              <a:t>Different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tools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for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database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connection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54703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3005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- Validation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211" y="1106723"/>
            <a:ext cx="6135857" cy="28439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211" y="4220665"/>
            <a:ext cx="6466241" cy="246390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5108" y="2074985"/>
            <a:ext cx="3929434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Implemented JQuery </a:t>
            </a:r>
            <a:r>
              <a:rPr lang="en-US" dirty="0" smtClean="0"/>
              <a:t>validation plugin </a:t>
            </a:r>
            <a:r>
              <a:rPr lang="en-US" dirty="0" smtClean="0"/>
              <a:t>for front-end validation</a:t>
            </a:r>
            <a:r>
              <a:rPr lang="en-US" altLang="zh-CN" dirty="0" smtClean="0"/>
              <a:t>.</a:t>
            </a: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/>
              <a:t>Dependable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PHP</a:t>
            </a:r>
            <a:r>
              <a:rPr lang="zh-CN" altLang="en-US" dirty="0" smtClean="0"/>
              <a:t> </a:t>
            </a:r>
            <a:r>
              <a:rPr lang="en-US" altLang="zh-CN" dirty="0" smtClean="0"/>
              <a:t>back-end</a:t>
            </a:r>
            <a:r>
              <a:rPr lang="zh-CN" altLang="en-US" dirty="0" smtClean="0"/>
              <a:t> </a:t>
            </a:r>
            <a:r>
              <a:rPr lang="en-US" altLang="zh-CN" dirty="0" smtClean="0"/>
              <a:t>validation.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95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45389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User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home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5108" y="2074985"/>
            <a:ext cx="2649415" cy="2542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/>
              <a:t>Upload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post</a:t>
            </a: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/>
              <a:t>View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friends’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posts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/>
              <a:t>Check</a:t>
            </a:r>
            <a:r>
              <a:rPr lang="zh-CN" altLang="en-US" dirty="0" smtClean="0"/>
              <a:t> </a:t>
            </a:r>
            <a:r>
              <a:rPr lang="en-US" altLang="zh-CN" dirty="0" smtClean="0"/>
              <a:t>whether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</a:t>
            </a:r>
            <a:r>
              <a:rPr lang="zh-CN" altLang="en-US" dirty="0" smtClean="0"/>
              <a:t> </a:t>
            </a:r>
            <a:r>
              <a:rPr lang="en-US" altLang="zh-CN" dirty="0" smtClean="0"/>
              <a:t>online</a:t>
            </a:r>
            <a:r>
              <a:rPr lang="zh-CN" altLang="en-US" dirty="0" smtClean="0"/>
              <a:t> </a:t>
            </a:r>
            <a:r>
              <a:rPr lang="en-US" altLang="zh-CN" dirty="0" smtClean="0"/>
              <a:t>or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/>
              <a:t>Pull</a:t>
            </a:r>
            <a:r>
              <a:rPr lang="zh-CN" altLang="en-US" dirty="0" smtClean="0"/>
              <a:t> </a:t>
            </a:r>
            <a:r>
              <a:rPr lang="en-US" altLang="zh-CN" dirty="0" smtClean="0"/>
              <a:t>refresh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posts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8439" y="1306147"/>
            <a:ext cx="7945497" cy="446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056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291</Words>
  <Application>Microsoft Macintosh PowerPoint</Application>
  <PresentationFormat>Widescreen</PresentationFormat>
  <Paragraphs>88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</vt:lpstr>
      <vt:lpstr>Calibri Light</vt:lpstr>
      <vt:lpstr>DengXian</vt:lpstr>
      <vt:lpstr>Gotham Rounded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yunlu zhou</dc:creator>
  <cp:lastModifiedBy>yunlu zhou</cp:lastModifiedBy>
  <cp:revision>39</cp:revision>
  <dcterms:created xsi:type="dcterms:W3CDTF">2017-04-20T06:48:08Z</dcterms:created>
  <dcterms:modified xsi:type="dcterms:W3CDTF">2017-04-21T05:29:52Z</dcterms:modified>
</cp:coreProperties>
</file>

<file path=docProps/thumbnail.jpeg>
</file>